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9" r:id="rId4"/>
    <p:sldId id="263" r:id="rId5"/>
    <p:sldId id="264" r:id="rId6"/>
    <p:sldId id="265" r:id="rId7"/>
    <p:sldId id="266" r:id="rId8"/>
    <p:sldId id="267" r:id="rId9"/>
    <p:sldId id="268" r:id="rId10"/>
    <p:sldId id="258" r:id="rId11"/>
    <p:sldId id="259" r:id="rId12"/>
    <p:sldId id="260" r:id="rId13"/>
    <p:sldId id="261" r:id="rId14"/>
    <p:sldId id="26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643"/>
  </p:normalViewPr>
  <p:slideViewPr>
    <p:cSldViewPr snapToGrid="0" snapToObjects="1">
      <p:cViewPr varScale="1">
        <p:scale>
          <a:sx n="76" d="100"/>
          <a:sy n="76" d="100"/>
        </p:scale>
        <p:origin x="216"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9/22/18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imeo.com/67691033" TargetMode="External"/><Relationship Id="rId3"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orwardedge.org/donate/child-in-need-fun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b="1" dirty="0" smtClean="0"/>
              <a:t>KENYA</a:t>
            </a:r>
            <a:endParaRPr lang="en-US" sz="8800" b="1" dirty="0"/>
          </a:p>
        </p:txBody>
      </p:sp>
      <p:sp>
        <p:nvSpPr>
          <p:cNvPr id="3" name="Subtitle 2"/>
          <p:cNvSpPr>
            <a:spLocks noGrp="1"/>
          </p:cNvSpPr>
          <p:nvPr>
            <p:ph type="subTitle" idx="1"/>
          </p:nvPr>
        </p:nvSpPr>
        <p:spPr/>
        <p:txBody>
          <a:bodyPr>
            <a:noAutofit/>
          </a:bodyPr>
          <a:lstStyle/>
          <a:p>
            <a:r>
              <a:rPr lang="en-US" sz="4800" dirty="0" smtClean="0"/>
              <a:t>Forward Edge International </a:t>
            </a:r>
            <a:endParaRPr lang="en-US" sz="4800" dirty="0"/>
          </a:p>
        </p:txBody>
      </p:sp>
    </p:spTree>
    <p:extLst>
      <p:ext uri="{BB962C8B-B14F-4D97-AF65-F5344CB8AC3E}">
        <p14:creationId xmlns:p14="http://schemas.microsoft.com/office/powerpoint/2010/main" val="1596826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northcentralus1-mediap.svc.ms/transform/thumbnail?provider=spo&amp;inputFormat=jpg&amp;cs=fFNQTw&amp;docid=https%3A%2F%2Fforwardedgeint-my.sharepoint.com%3A443%2F_api%2Fv2.0%2Fdrives%2Fb!O4mGKTE9AE-0eJ_6fvqnzc1mEDO12Z5PlTtCr8zIEp7C2XBezmceRoGqe0cw3JNM%2Fitems%2F01O5MCIJ4AZWDODOZ3UFD2CKOINMFAOALC%3Fversion%3DPublished&amp;encodeFailures=1&amp;ctag=%22c%3A%7BE186CD80-3BBB-47A1-A129-C86B0A070162%7D%2C1%22&amp;width=1200&amp;height=546&amp;srcWidth=&amp;srcHeight="/>
          <p:cNvSpPr>
            <a:spLocks noChangeAspect="1" noChangeArrowheads="1"/>
          </p:cNvSpPr>
          <p:nvPr/>
        </p:nvSpPr>
        <p:spPr bwMode="auto">
          <a:xfrm>
            <a:off x="-1" y="-1"/>
            <a:ext cx="2957513" cy="29575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5149" r="12629"/>
          <a:stretch/>
        </p:blipFill>
        <p:spPr>
          <a:xfrm>
            <a:off x="6824133" y="525643"/>
            <a:ext cx="5367867" cy="574427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698" y="394315"/>
            <a:ext cx="4025901" cy="6044933"/>
          </a:xfrm>
          <a:prstGeom prst="rect">
            <a:avLst/>
          </a:prstGeom>
        </p:spPr>
      </p:pic>
      <p:sp>
        <p:nvSpPr>
          <p:cNvPr id="12" name="TextBox 11"/>
          <p:cNvSpPr txBox="1"/>
          <p:nvPr/>
        </p:nvSpPr>
        <p:spPr>
          <a:xfrm>
            <a:off x="241298" y="737980"/>
            <a:ext cx="2184400" cy="1077218"/>
          </a:xfrm>
          <a:prstGeom prst="rect">
            <a:avLst/>
          </a:prstGeom>
          <a:noFill/>
        </p:spPr>
        <p:txBody>
          <a:bodyPr wrap="square" rtlCol="0">
            <a:spAutoFit/>
          </a:bodyPr>
          <a:lstStyle/>
          <a:p>
            <a:r>
              <a:rPr lang="en-US" sz="3200" b="1" dirty="0" smtClean="0"/>
              <a:t>Kevin </a:t>
            </a:r>
            <a:r>
              <a:rPr lang="en-US" sz="3200" b="1" dirty="0" err="1" smtClean="0"/>
              <a:t>Gachau</a:t>
            </a:r>
            <a:endParaRPr lang="en-US" sz="3200" b="1" dirty="0"/>
          </a:p>
        </p:txBody>
      </p:sp>
    </p:spTree>
    <p:extLst>
      <p:ext uri="{BB962C8B-B14F-4D97-AF65-F5344CB8AC3E}">
        <p14:creationId xmlns:p14="http://schemas.microsoft.com/office/powerpoint/2010/main" val="633359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6811"/>
          <a:stretch/>
        </p:blipFill>
        <p:spPr>
          <a:xfrm>
            <a:off x="575733" y="211136"/>
            <a:ext cx="5293568" cy="4547130"/>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083" t="2772" r="16088"/>
          <a:stretch/>
        </p:blipFill>
        <p:spPr>
          <a:xfrm>
            <a:off x="5869301" y="211136"/>
            <a:ext cx="6269467" cy="5427131"/>
          </a:xfrm>
          <a:prstGeom prst="rect">
            <a:avLst/>
          </a:prstGeom>
        </p:spPr>
      </p:pic>
      <p:sp>
        <p:nvSpPr>
          <p:cNvPr id="6" name="TextBox 5"/>
          <p:cNvSpPr txBox="1"/>
          <p:nvPr/>
        </p:nvSpPr>
        <p:spPr>
          <a:xfrm>
            <a:off x="1659467" y="5130800"/>
            <a:ext cx="3268133" cy="523220"/>
          </a:xfrm>
          <a:prstGeom prst="rect">
            <a:avLst/>
          </a:prstGeom>
          <a:noFill/>
        </p:spPr>
        <p:txBody>
          <a:bodyPr wrap="square" rtlCol="0">
            <a:spAutoFit/>
          </a:bodyPr>
          <a:lstStyle/>
          <a:p>
            <a:r>
              <a:rPr lang="en-US" sz="2800" b="1" dirty="0" smtClean="0"/>
              <a:t>Joyce </a:t>
            </a:r>
            <a:endParaRPr lang="en-US" b="1" dirty="0"/>
          </a:p>
        </p:txBody>
      </p:sp>
      <p:sp>
        <p:nvSpPr>
          <p:cNvPr id="7" name="TextBox 6"/>
          <p:cNvSpPr txBox="1"/>
          <p:nvPr/>
        </p:nvSpPr>
        <p:spPr>
          <a:xfrm>
            <a:off x="6383867" y="5892800"/>
            <a:ext cx="3081866" cy="523220"/>
          </a:xfrm>
          <a:prstGeom prst="rect">
            <a:avLst/>
          </a:prstGeom>
          <a:noFill/>
        </p:spPr>
        <p:txBody>
          <a:bodyPr wrap="square" rtlCol="0">
            <a:spAutoFit/>
          </a:bodyPr>
          <a:lstStyle/>
          <a:p>
            <a:r>
              <a:rPr lang="en-US" sz="2800" b="1" dirty="0" smtClean="0"/>
              <a:t>Alex</a:t>
            </a:r>
            <a:endParaRPr lang="en-US" b="1" dirty="0"/>
          </a:p>
        </p:txBody>
      </p:sp>
    </p:spTree>
    <p:extLst>
      <p:ext uri="{BB962C8B-B14F-4D97-AF65-F5344CB8AC3E}">
        <p14:creationId xmlns:p14="http://schemas.microsoft.com/office/powerpoint/2010/main" val="1138693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0838" t="11653" r="11529"/>
          <a:stretch/>
        </p:blipFill>
        <p:spPr>
          <a:xfrm>
            <a:off x="0" y="0"/>
            <a:ext cx="6052620" cy="458893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733" y="0"/>
            <a:ext cx="5702328" cy="6858000"/>
          </a:xfrm>
          <a:prstGeom prst="rect">
            <a:avLst/>
          </a:prstGeom>
        </p:spPr>
      </p:pic>
    </p:spTree>
    <p:extLst>
      <p:ext uri="{BB962C8B-B14F-4D97-AF65-F5344CB8AC3E}">
        <p14:creationId xmlns:p14="http://schemas.microsoft.com/office/powerpoint/2010/main" val="1373958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8" y="149977"/>
            <a:ext cx="8911687" cy="1280890"/>
          </a:xfrm>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43827" y="843825"/>
            <a:ext cx="6750613" cy="5062960"/>
          </a:xfrm>
          <a:prstGeom prst="rect">
            <a:avLst/>
          </a:prstGeom>
        </p:spPr>
      </p:pic>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30844"/>
          <a:stretch/>
        </p:blipFill>
        <p:spPr>
          <a:xfrm>
            <a:off x="5062960" y="0"/>
            <a:ext cx="7129040" cy="6867801"/>
          </a:xfrm>
          <a:prstGeom prst="rect">
            <a:avLst/>
          </a:prstGeom>
        </p:spPr>
      </p:pic>
    </p:spTree>
    <p:extLst>
      <p:ext uri="{BB962C8B-B14F-4D97-AF65-F5344CB8AC3E}">
        <p14:creationId xmlns:p14="http://schemas.microsoft.com/office/powerpoint/2010/main" val="810644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9395875" cy="1729624"/>
          </a:xfrm>
        </p:spPr>
        <p:txBody>
          <a:bodyPr>
            <a:noAutofit/>
          </a:bodyPr>
          <a:lstStyle/>
          <a:p>
            <a:r>
              <a:rPr lang="en-US" sz="4000" dirty="0" smtClean="0"/>
              <a:t>For more information </a:t>
            </a:r>
            <a:r>
              <a:rPr lang="en-US" sz="4000" smtClean="0"/>
              <a:t>and other ways you can </a:t>
            </a:r>
            <a:r>
              <a:rPr lang="en-US" sz="4000" dirty="0" smtClean="0"/>
              <a:t>serve with Forward Edge visit their website: </a:t>
            </a:r>
            <a:endParaRPr lang="en-US" sz="4000" dirty="0"/>
          </a:p>
        </p:txBody>
      </p:sp>
      <p:sp>
        <p:nvSpPr>
          <p:cNvPr id="3" name="Content Placeholder 2"/>
          <p:cNvSpPr>
            <a:spLocks noGrp="1"/>
          </p:cNvSpPr>
          <p:nvPr>
            <p:ph idx="1"/>
          </p:nvPr>
        </p:nvSpPr>
        <p:spPr>
          <a:xfrm>
            <a:off x="2467506" y="5215466"/>
            <a:ext cx="9230255" cy="3777622"/>
          </a:xfrm>
        </p:spPr>
        <p:txBody>
          <a:bodyPr>
            <a:normAutofit/>
          </a:bodyPr>
          <a:lstStyle/>
          <a:p>
            <a:r>
              <a:rPr lang="en-US" sz="4400" dirty="0"/>
              <a:t>https://</a:t>
            </a:r>
            <a:r>
              <a:rPr lang="en-US" sz="4400" dirty="0" err="1"/>
              <a:t>www.forwardedge.org</a:t>
            </a:r>
            <a:endParaRPr lang="en-US" sz="4400" dirty="0"/>
          </a:p>
        </p:txBody>
      </p:sp>
      <p:pic>
        <p:nvPicPr>
          <p:cNvPr id="2050" name="Picture 2" desc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7796" y="2531534"/>
            <a:ext cx="2506131" cy="250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20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2EC7880-C5D9-40A8-A6B0-3198AD07AD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9224" y="645106"/>
            <a:ext cx="3650279" cy="1259894"/>
          </a:xfrm>
        </p:spPr>
        <p:txBody>
          <a:bodyPr>
            <a:noAutofit/>
          </a:bodyPr>
          <a:lstStyle/>
          <a:p>
            <a:pPr>
              <a:lnSpc>
                <a:spcPct val="90000"/>
              </a:lnSpc>
            </a:pPr>
            <a:r>
              <a:rPr lang="en-US" sz="2800" b="1" dirty="0"/>
              <a:t>What is the “Forward Edge”</a:t>
            </a:r>
            <a:r>
              <a:rPr lang="is-IS" sz="2800" b="1" dirty="0"/>
              <a:t>….</a:t>
            </a:r>
            <a:r>
              <a:rPr lang="en-US" sz="2800" b="1" dirty="0"/>
              <a:t> </a:t>
            </a:r>
          </a:p>
        </p:txBody>
      </p:sp>
      <p:sp>
        <p:nvSpPr>
          <p:cNvPr id="3" name="Content Placeholder 2"/>
          <p:cNvSpPr>
            <a:spLocks noGrp="1"/>
          </p:cNvSpPr>
          <p:nvPr>
            <p:ph idx="1"/>
          </p:nvPr>
        </p:nvSpPr>
        <p:spPr>
          <a:xfrm>
            <a:off x="484632" y="5305833"/>
            <a:ext cx="3650278" cy="1348967"/>
          </a:xfrm>
        </p:spPr>
        <p:txBody>
          <a:bodyPr>
            <a:normAutofit/>
          </a:bodyPr>
          <a:lstStyle/>
          <a:p>
            <a:r>
              <a:rPr lang="pt-BR" sz="3200" dirty="0">
                <a:hlinkClick r:id="rId2"/>
              </a:rPr>
              <a:t>https://vimeo.com/67691033</a:t>
            </a:r>
            <a:endParaRPr lang="en-US" sz="3200" dirty="0"/>
          </a:p>
        </p:txBody>
      </p:sp>
      <p:pic>
        <p:nvPicPr>
          <p:cNvPr id="4" name="Picture 3"/>
          <p:cNvPicPr>
            <a:picLocks noChangeAspect="1"/>
          </p:cNvPicPr>
          <p:nvPr/>
        </p:nvPicPr>
        <p:blipFill rotWithShape="1">
          <a:blip r:embed="rId3"/>
          <a:srcRect r="-1" b="9560"/>
          <a:stretch/>
        </p:blipFill>
        <p:spPr>
          <a:xfrm>
            <a:off x="4948727" y="322160"/>
            <a:ext cx="6864405" cy="6208145"/>
          </a:xfrm>
          <a:prstGeom prst="rect">
            <a:avLst/>
          </a:prstGeom>
        </p:spPr>
      </p:pic>
      <p:sp>
        <p:nvSpPr>
          <p:cNvPr id="5" name="TextBox 4"/>
          <p:cNvSpPr txBox="1"/>
          <p:nvPr/>
        </p:nvSpPr>
        <p:spPr>
          <a:xfrm>
            <a:off x="320039" y="1777999"/>
            <a:ext cx="3979463" cy="3046988"/>
          </a:xfrm>
          <a:prstGeom prst="rect">
            <a:avLst/>
          </a:prstGeom>
          <a:noFill/>
        </p:spPr>
        <p:txBody>
          <a:bodyPr wrap="square" rtlCol="0">
            <a:spAutoFit/>
          </a:bodyPr>
          <a:lstStyle/>
          <a:p>
            <a:r>
              <a:rPr lang="en-US" sz="2400" dirty="0" smtClean="0"/>
              <a:t>When God directs people to put their faith into action and they respond with obedience-–even without knowing what lies ahead—they are stepping onto life's forward edge.</a:t>
            </a:r>
            <a:endParaRPr lang="en-US" sz="2400" dirty="0"/>
          </a:p>
        </p:txBody>
      </p:sp>
    </p:spTree>
    <p:extLst>
      <p:ext uri="{BB962C8B-B14F-4D97-AF65-F5344CB8AC3E}">
        <p14:creationId xmlns:p14="http://schemas.microsoft.com/office/powerpoint/2010/main" val="38154200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327539" y="1794932"/>
            <a:ext cx="9314921" cy="4555067"/>
          </a:xfrm>
        </p:spPr>
        <p:txBody>
          <a:bodyPr>
            <a:noAutofit/>
          </a:bodyPr>
          <a:lstStyle/>
          <a:p>
            <a:r>
              <a:rPr lang="en-US" sz="2400" dirty="0" smtClean="0"/>
              <a:t>Forward edge seeks to provide holistic care meeting the physical, educational, and spiritual needs of children, their programs also work to empower their families and communities. </a:t>
            </a:r>
          </a:p>
          <a:p>
            <a:r>
              <a:rPr lang="en-US" sz="2400" dirty="0" smtClean="0"/>
              <a:t>400 million children around the world today may not live to adulthood due to the effects if extreme poverty.</a:t>
            </a:r>
          </a:p>
          <a:p>
            <a:r>
              <a:rPr lang="en-US" sz="2400" dirty="0" smtClean="0"/>
              <a:t>With your help Forward Edge programs in Haiti, Kenya, Nicaragua, and Mexico help more than 3,000 children flourish each year. Forward Edge provides food, safe water, education, and health care to support these children, their families, and their communities. </a:t>
            </a:r>
            <a:endParaRPr lang="en-US" sz="2400" dirty="0"/>
          </a:p>
        </p:txBody>
      </p:sp>
      <p:sp>
        <p:nvSpPr>
          <p:cNvPr id="5" name="TextBox 4"/>
          <p:cNvSpPr txBox="1"/>
          <p:nvPr/>
        </p:nvSpPr>
        <p:spPr>
          <a:xfrm>
            <a:off x="1778001" y="474134"/>
            <a:ext cx="10413999" cy="954107"/>
          </a:xfrm>
          <a:prstGeom prst="rect">
            <a:avLst/>
          </a:prstGeom>
          <a:noFill/>
        </p:spPr>
        <p:txBody>
          <a:bodyPr wrap="square" rtlCol="0">
            <a:spAutoFit/>
          </a:bodyPr>
          <a:lstStyle/>
          <a:p>
            <a:r>
              <a:rPr lang="en-US" sz="2400" dirty="0" smtClean="0"/>
              <a:t>Forward Edge focuses on: Reshaping the future of </a:t>
            </a:r>
            <a:r>
              <a:rPr lang="en-US" sz="2800" b="1" dirty="0" smtClean="0"/>
              <a:t>vulnerable children</a:t>
            </a:r>
            <a:r>
              <a:rPr lang="en-US" sz="2800" dirty="0" smtClean="0"/>
              <a:t> </a:t>
            </a:r>
            <a:r>
              <a:rPr lang="en-US" sz="2400" dirty="0" smtClean="0"/>
              <a:t>and restoring lives through </a:t>
            </a:r>
            <a:r>
              <a:rPr lang="en-US" sz="2400" b="1" dirty="0" smtClean="0"/>
              <a:t>disaster response</a:t>
            </a:r>
            <a:endParaRPr lang="en-US" sz="2400" b="1" dirty="0"/>
          </a:p>
        </p:txBody>
      </p:sp>
    </p:spTree>
    <p:extLst>
      <p:ext uri="{BB962C8B-B14F-4D97-AF65-F5344CB8AC3E}">
        <p14:creationId xmlns:p14="http://schemas.microsoft.com/office/powerpoint/2010/main" val="1844091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9537" y="321733"/>
            <a:ext cx="10532463" cy="6045200"/>
          </a:xfrm>
        </p:spPr>
      </p:pic>
    </p:spTree>
    <p:extLst>
      <p:ext uri="{BB962C8B-B14F-4D97-AF65-F5344CB8AC3E}">
        <p14:creationId xmlns:p14="http://schemas.microsoft.com/office/powerpoint/2010/main" val="486110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227166" cy="6857999"/>
          </a:xfrm>
        </p:spPr>
      </p:pic>
      <p:sp>
        <p:nvSpPr>
          <p:cNvPr id="5" name="TextBox 4"/>
          <p:cNvSpPr txBox="1"/>
          <p:nvPr/>
        </p:nvSpPr>
        <p:spPr>
          <a:xfrm>
            <a:off x="524933" y="5943600"/>
            <a:ext cx="2844800" cy="584775"/>
          </a:xfrm>
          <a:prstGeom prst="rect">
            <a:avLst/>
          </a:prstGeom>
          <a:noFill/>
        </p:spPr>
        <p:txBody>
          <a:bodyPr wrap="square" rtlCol="0">
            <a:spAutoFit/>
          </a:bodyPr>
          <a:lstStyle/>
          <a:p>
            <a:r>
              <a:rPr lang="en-US" sz="3200" b="1" dirty="0" smtClean="0">
                <a:solidFill>
                  <a:schemeClr val="bg1"/>
                </a:solidFill>
              </a:rPr>
              <a:t>$38 a month</a:t>
            </a:r>
            <a:r>
              <a:rPr lang="en-US" sz="3200" b="1" dirty="0" smtClean="0">
                <a:solidFill>
                  <a:schemeClr val="accent1">
                    <a:lumMod val="75000"/>
                  </a:schemeClr>
                </a:solidFill>
              </a:rPr>
              <a:t>! </a:t>
            </a:r>
            <a:endParaRPr lang="en-US" sz="3200" b="1" dirty="0">
              <a:solidFill>
                <a:schemeClr val="accent1">
                  <a:lumMod val="75000"/>
                </a:schemeClr>
              </a:solidFill>
            </a:endParaRPr>
          </a:p>
        </p:txBody>
      </p:sp>
    </p:spTree>
    <p:extLst>
      <p:ext uri="{BB962C8B-B14F-4D97-AF65-F5344CB8AC3E}">
        <p14:creationId xmlns:p14="http://schemas.microsoft.com/office/powerpoint/2010/main" val="1899720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What does sponsorship provide?</a:t>
            </a:r>
            <a:endParaRPr lang="en-US" sz="4000" b="1" dirty="0"/>
          </a:p>
        </p:txBody>
      </p:sp>
      <p:sp>
        <p:nvSpPr>
          <p:cNvPr id="3" name="Content Placeholder 2"/>
          <p:cNvSpPr>
            <a:spLocks noGrp="1"/>
          </p:cNvSpPr>
          <p:nvPr>
            <p:ph idx="1"/>
          </p:nvPr>
        </p:nvSpPr>
        <p:spPr>
          <a:xfrm>
            <a:off x="1693333" y="1608666"/>
            <a:ext cx="9811279" cy="5249333"/>
          </a:xfrm>
        </p:spPr>
        <p:txBody>
          <a:bodyPr>
            <a:normAutofit/>
          </a:bodyPr>
          <a:lstStyle/>
          <a:p>
            <a:r>
              <a:rPr lang="en-US" sz="3200" dirty="0" smtClean="0"/>
              <a:t>Nutritious meals</a:t>
            </a:r>
          </a:p>
          <a:p>
            <a:r>
              <a:rPr lang="en-US" sz="3200" dirty="0" smtClean="0"/>
              <a:t>Health care </a:t>
            </a:r>
          </a:p>
          <a:p>
            <a:r>
              <a:rPr lang="en-US" sz="3200" dirty="0" smtClean="0"/>
              <a:t>Safe drinking water</a:t>
            </a:r>
          </a:p>
          <a:p>
            <a:r>
              <a:rPr lang="en-US" sz="3200" dirty="0" smtClean="0"/>
              <a:t>School tuition </a:t>
            </a:r>
          </a:p>
          <a:p>
            <a:r>
              <a:rPr lang="en-US" sz="3200" dirty="0" smtClean="0"/>
              <a:t>Tutoring</a:t>
            </a:r>
          </a:p>
          <a:p>
            <a:r>
              <a:rPr lang="en-US" sz="3200" dirty="0" smtClean="0"/>
              <a:t>An opportunity to hear the gospel</a:t>
            </a:r>
          </a:p>
          <a:p>
            <a:r>
              <a:rPr lang="en-US" sz="3200" dirty="0" smtClean="0"/>
              <a:t>Bible training </a:t>
            </a:r>
          </a:p>
          <a:p>
            <a:r>
              <a:rPr lang="en-US" sz="3200" dirty="0" smtClean="0"/>
              <a:t>Spiritual mentorship </a:t>
            </a:r>
          </a:p>
          <a:p>
            <a:endParaRPr lang="en-US" dirty="0"/>
          </a:p>
        </p:txBody>
      </p:sp>
    </p:spTree>
    <p:extLst>
      <p:ext uri="{BB962C8B-B14F-4D97-AF65-F5344CB8AC3E}">
        <p14:creationId xmlns:p14="http://schemas.microsoft.com/office/powerpoint/2010/main" val="105523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0667" y="1168400"/>
            <a:ext cx="9821333" cy="5046133"/>
          </a:xfrm>
        </p:spPr>
        <p:txBody>
          <a:bodyPr>
            <a:noAutofit/>
          </a:bodyPr>
          <a:lstStyle/>
          <a:p>
            <a:r>
              <a:rPr lang="en-US" sz="3200" dirty="0"/>
              <a:t>If you cannot afford a $38/month sponsorship, you are welcome to give any amount to </a:t>
            </a:r>
            <a:r>
              <a:rPr lang="en-US" sz="3200" dirty="0" smtClean="0"/>
              <a:t>FEI’s</a:t>
            </a:r>
            <a:r>
              <a:rPr lang="en-US" sz="3200" dirty="0"/>
              <a:t> </a:t>
            </a:r>
            <a:r>
              <a:rPr lang="en-US" sz="3200" dirty="0">
                <a:hlinkClick r:id="rId2"/>
              </a:rPr>
              <a:t>Child in Need fund</a:t>
            </a:r>
            <a:r>
              <a:rPr lang="en-US" sz="3200" dirty="0"/>
              <a:t>. Gifts to this fund help cover costs associated with children who are not fully sponsored, new children to the program, and unexpected additional needs of the children that may arise (and they often do!)</a:t>
            </a:r>
            <a:endParaRPr lang="en-US" sz="3200" dirty="0"/>
          </a:p>
        </p:txBody>
      </p:sp>
    </p:spTree>
    <p:extLst>
      <p:ext uri="{BB962C8B-B14F-4D97-AF65-F5344CB8AC3E}">
        <p14:creationId xmlns:p14="http://schemas.microsoft.com/office/powerpoint/2010/main" val="1040046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468" y="226925"/>
            <a:ext cx="9498012" cy="6327764"/>
          </a:xfrm>
          <a:prstGeom prst="rect">
            <a:avLst/>
          </a:prstGeom>
        </p:spPr>
      </p:pic>
      <p:sp>
        <p:nvSpPr>
          <p:cNvPr id="7" name="TextBox 6"/>
          <p:cNvSpPr txBox="1"/>
          <p:nvPr/>
        </p:nvSpPr>
        <p:spPr>
          <a:xfrm>
            <a:off x="0" y="742644"/>
            <a:ext cx="1896533" cy="369332"/>
          </a:xfrm>
          <a:prstGeom prst="rect">
            <a:avLst/>
          </a:prstGeom>
          <a:noFill/>
        </p:spPr>
        <p:txBody>
          <a:bodyPr wrap="square" rtlCol="0">
            <a:spAutoFit/>
          </a:bodyPr>
          <a:lstStyle/>
          <a:p>
            <a:r>
              <a:rPr lang="en-US" b="1" dirty="0" smtClean="0"/>
              <a:t>Team Photo</a:t>
            </a:r>
            <a:endParaRPr lang="en-US" b="1" dirty="0"/>
          </a:p>
        </p:txBody>
      </p:sp>
    </p:spTree>
    <p:extLst>
      <p:ext uri="{BB962C8B-B14F-4D97-AF65-F5344CB8AC3E}">
        <p14:creationId xmlns:p14="http://schemas.microsoft.com/office/powerpoint/2010/main" val="1003779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21601"/>
          <a:stretch/>
        </p:blipFill>
        <p:spPr>
          <a:xfrm>
            <a:off x="6020130" y="0"/>
            <a:ext cx="6171870" cy="68580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3467"/>
            <a:ext cx="6315075" cy="4733925"/>
          </a:xfrm>
          <a:prstGeom prst="rect">
            <a:avLst/>
          </a:prstGeom>
        </p:spPr>
      </p:pic>
    </p:spTree>
    <p:extLst>
      <p:ext uri="{BB962C8B-B14F-4D97-AF65-F5344CB8AC3E}">
        <p14:creationId xmlns:p14="http://schemas.microsoft.com/office/powerpoint/2010/main" val="130156962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562</TotalTime>
  <Words>233</Words>
  <Application>Microsoft Macintosh PowerPoint</Application>
  <PresentationFormat>Widescreen</PresentationFormat>
  <Paragraphs>26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Century Gothic</vt:lpstr>
      <vt:lpstr>Wingdings 3</vt:lpstr>
      <vt:lpstr>Arial</vt:lpstr>
      <vt:lpstr>Wisp</vt:lpstr>
      <vt:lpstr>KENYA</vt:lpstr>
      <vt:lpstr>What is the “Forward Edge”…. </vt:lpstr>
      <vt:lpstr>PowerPoint Presentation</vt:lpstr>
      <vt:lpstr>PowerPoint Presentation</vt:lpstr>
      <vt:lpstr>PowerPoint Presentation</vt:lpstr>
      <vt:lpstr>What does sponsorship provide?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 and other ways you can serve with Forward Edge visit their website: </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KENYA</dc:title>
  <dc:creator>Maria Walker</dc:creator>
  <cp:lastModifiedBy>Maria Walker</cp:lastModifiedBy>
  <cp:revision>21</cp:revision>
  <dcterms:created xsi:type="dcterms:W3CDTF">2018-09-22T19:29:04Z</dcterms:created>
  <dcterms:modified xsi:type="dcterms:W3CDTF">2018-09-23T04:51:38Z</dcterms:modified>
</cp:coreProperties>
</file>